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79" r:id="rId26"/>
    <p:sldId id="281" r:id="rId27"/>
    <p:sldId id="280" r:id="rId28"/>
  </p:sldIdLst>
  <p:sldSz cx="9144000" cy="5143500" type="screen16x9"/>
  <p:notesSz cx="6858000" cy="9144000"/>
  <p:embeddedFontLst>
    <p:embeddedFont>
      <p:font typeface="PT Sans Narrow" panose="020B0604020202020204" charset="0"/>
      <p:regular r:id="rId30"/>
      <p:bold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349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963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3414254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8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5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1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77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65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506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8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4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468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5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Include sounds</a:t>
            </a:r>
          </a:p>
        </p:txBody>
      </p:sp>
    </p:spTree>
    <p:extLst>
      <p:ext uri="{BB962C8B-B14F-4D97-AF65-F5344CB8AC3E}">
        <p14:creationId xmlns:p14="http://schemas.microsoft.com/office/powerpoint/2010/main" val="34138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Include sounds</a:t>
            </a:r>
          </a:p>
        </p:txBody>
      </p:sp>
    </p:spTree>
    <p:extLst>
      <p:ext uri="{BB962C8B-B14F-4D97-AF65-F5344CB8AC3E}">
        <p14:creationId xmlns:p14="http://schemas.microsoft.com/office/powerpoint/2010/main" val="144865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62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3250152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88560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4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8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65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9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26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188821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.png"/><Relationship Id="rId5" Type="http://schemas.microsoft.com/office/2007/relationships/media" Target="../media/media3.wav"/><Relationship Id="rId10" Type="http://schemas.openxmlformats.org/officeDocument/2006/relationships/image" Target="../media/image1.png"/><Relationship Id="rId4" Type="http://schemas.openxmlformats.org/officeDocument/2006/relationships/audio" Target="../media/media2.wav"/><Relationship Id="rId9" Type="http://schemas.openxmlformats.org/officeDocument/2006/relationships/hyperlink" Target="https://youtu.be/iiH_BOLdN60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image" Target="../media/image4.png"/><Relationship Id="rId3" Type="http://schemas.microsoft.com/office/2007/relationships/media" Target="../media/media11.wav"/><Relationship Id="rId7" Type="http://schemas.microsoft.com/office/2007/relationships/media" Target="../media/media9.wav"/><Relationship Id="rId12" Type="http://schemas.openxmlformats.org/officeDocument/2006/relationships/image" Target="../media/image27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openxmlformats.org/officeDocument/2006/relationships/image" Target="../media/image28.png"/><Relationship Id="rId5" Type="http://schemas.microsoft.com/office/2007/relationships/media" Target="../media/media12.wav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11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13.wav"/><Relationship Id="rId7" Type="http://schemas.openxmlformats.org/officeDocument/2006/relationships/image" Target="../media/image3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.png"/><Relationship Id="rId4" Type="http://schemas.openxmlformats.org/officeDocument/2006/relationships/audio" Target="../media/media13.wav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15.wav"/><Relationship Id="rId7" Type="http://schemas.openxmlformats.org/officeDocument/2006/relationships/image" Target="../media/image32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5.wav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microsoft.com/office/2007/relationships/media" Target="../media/media17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audio" Target="../media/media18.mp3"/><Relationship Id="rId11" Type="http://schemas.openxmlformats.org/officeDocument/2006/relationships/image" Target="../media/image4.png"/><Relationship Id="rId5" Type="http://schemas.microsoft.com/office/2007/relationships/media" Target="../media/media18.mp3"/><Relationship Id="rId10" Type="http://schemas.openxmlformats.org/officeDocument/2006/relationships/image" Target="../media/image34.png"/><Relationship Id="rId4" Type="http://schemas.openxmlformats.org/officeDocument/2006/relationships/audio" Target="../media/media17.wav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wav"/><Relationship Id="rId13" Type="http://schemas.openxmlformats.org/officeDocument/2006/relationships/slideLayout" Target="../slideLayouts/slideLayout3.xml"/><Relationship Id="rId3" Type="http://schemas.microsoft.com/office/2007/relationships/media" Target="../media/media20.wav"/><Relationship Id="rId7" Type="http://schemas.microsoft.com/office/2007/relationships/media" Target="../media/media22.wav"/><Relationship Id="rId12" Type="http://schemas.openxmlformats.org/officeDocument/2006/relationships/audio" Target="../media/media24.wav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microsoft.com/office/2007/relationships/media" Target="../media/media24.wav"/><Relationship Id="rId5" Type="http://schemas.microsoft.com/office/2007/relationships/media" Target="../media/media21.wav"/><Relationship Id="rId15" Type="http://schemas.openxmlformats.org/officeDocument/2006/relationships/image" Target="../media/image4.png"/><Relationship Id="rId10" Type="http://schemas.openxmlformats.org/officeDocument/2006/relationships/audio" Target="../media/media23.wav"/><Relationship Id="rId4" Type="http://schemas.openxmlformats.org/officeDocument/2006/relationships/audio" Target="../media/media20.wav"/><Relationship Id="rId9" Type="http://schemas.microsoft.com/office/2007/relationships/media" Target="../media/media23.wav"/><Relationship Id="rId1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Reverb: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Impulse responses of spaces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8475"/>
            <a:ext cx="4870500" cy="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Katya Soltan and Anisha Nakagawa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096375" y="58075"/>
            <a:ext cx="1572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x(t) = Chirp</a:t>
            </a:r>
          </a:p>
        </p:txBody>
      </p:sp>
      <p:cxnSp>
        <p:nvCxnSpPr>
          <p:cNvPr id="212" name="Shape 212"/>
          <p:cNvCxnSpPr/>
          <p:nvPr/>
        </p:nvCxnSpPr>
        <p:spPr>
          <a:xfrm>
            <a:off x="1935450" y="1810050"/>
            <a:ext cx="3600" cy="777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3" name="Shape 213"/>
          <p:cNvCxnSpPr/>
          <p:nvPr/>
        </p:nvCxnSpPr>
        <p:spPr>
          <a:xfrm>
            <a:off x="7571850" y="19576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4" name="Shape 214"/>
          <p:cNvCxnSpPr/>
          <p:nvPr/>
        </p:nvCxnSpPr>
        <p:spPr>
          <a:xfrm rot="10800000">
            <a:off x="4487100" y="19653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2644050" y="10834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6" name="Shape 216"/>
          <p:cNvCxnSpPr/>
          <p:nvPr/>
        </p:nvCxnSpPr>
        <p:spPr>
          <a:xfrm rot="10800000" flipH="1">
            <a:off x="5370475" y="10832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>
            <a:endCxn id="218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49" y="19070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574" y="21356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349" y="21347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897700" y="198326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5695937" y="4148250"/>
            <a:ext cx="717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 txBox="1"/>
          <p:nvPr/>
        </p:nvSpPr>
        <p:spPr>
          <a:xfrm>
            <a:off x="6374750" y="580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y(t) = Recording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25" y="493749"/>
            <a:ext cx="1666200" cy="124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137" y="575287"/>
            <a:ext cx="1448774" cy="10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6464875" y="279322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Y(jw) = F{recording}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0137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X(jw) = F{chirp}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151012" y="1527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0" name="Shape 230"/>
          <p:cNvSpPr txBox="1"/>
          <p:nvPr/>
        </p:nvSpPr>
        <p:spPr>
          <a:xfrm rot="-5400000">
            <a:off x="383312" y="886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731312" y="1636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2" name="Shape 232"/>
          <p:cNvSpPr txBox="1"/>
          <p:nvPr/>
        </p:nvSpPr>
        <p:spPr>
          <a:xfrm rot="-5400000">
            <a:off x="5963612" y="994749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775" y="3252775"/>
            <a:ext cx="1913233" cy="14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011" y="3244772"/>
            <a:ext cx="1913213" cy="14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6964687" y="4602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36" name="Shape 236"/>
          <p:cNvSpPr txBox="1"/>
          <p:nvPr/>
        </p:nvSpPr>
        <p:spPr>
          <a:xfrm rot="-5400000">
            <a:off x="5968387" y="38852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51882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H(jw) = Y(jw)/X(jw)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325" y="3223485"/>
            <a:ext cx="1913224" cy="14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246587" y="45633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0" name="Shape 240"/>
          <p:cNvSpPr txBox="1"/>
          <p:nvPr/>
        </p:nvSpPr>
        <p:spPr>
          <a:xfrm rot="-5400000">
            <a:off x="250287" y="38456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021212" y="45884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2" name="Shape 242"/>
          <p:cNvSpPr txBox="1"/>
          <p:nvPr/>
        </p:nvSpPr>
        <p:spPr>
          <a:xfrm rot="-5400000">
            <a:off x="3024912" y="38707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060752" y="58075"/>
            <a:ext cx="28560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h(t) = Impulse Response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7499" y="427249"/>
            <a:ext cx="1666179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825737" y="1568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46" name="Shape 246"/>
          <p:cNvSpPr txBox="1"/>
          <p:nvPr/>
        </p:nvSpPr>
        <p:spPr>
          <a:xfrm rot="-5400000">
            <a:off x="3058037" y="926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Impulse Responses: Tubes</a:t>
            </a:r>
          </a:p>
        </p:txBody>
      </p:sp>
      <p:pic>
        <p:nvPicPr>
          <p:cNvPr id="252" name="Shape 252" descr="Sound in 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1559775"/>
            <a:ext cx="5141299" cy="34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28545"/>
          <a:stretch/>
        </p:blipFill>
        <p:spPr>
          <a:xfrm>
            <a:off x="5428375" y="2307699"/>
            <a:ext cx="3437749" cy="23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Sound must travel at least twice the length of the tube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193850" y="1759875"/>
            <a:ext cx="1906800" cy="4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Vibration Modes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5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7187" b="3301"/>
          <a:stretch/>
        </p:blipFill>
        <p:spPr>
          <a:xfrm>
            <a:off x="249249" y="1126099"/>
            <a:ext cx="6184127" cy="392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68" name="Shape 268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</p:txBody>
      </p:sp>
      <p:pic>
        <p:nvPicPr>
          <p:cNvPr id="2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75" name="Shape 275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1.39 m</a:t>
            </a:r>
          </a:p>
        </p:txBody>
      </p:sp>
      <p:pic>
        <p:nvPicPr>
          <p:cNvPr id="6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</p:txBody>
      </p:sp>
      <p:pic>
        <p:nvPicPr>
          <p:cNvPr id="283" name="Shape 283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pic>
        <p:nvPicPr>
          <p:cNvPr id="289" name="Shape 289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0.865 m</a:t>
            </a:r>
          </a:p>
        </p:txBody>
      </p:sp>
      <p:pic>
        <p:nvPicPr>
          <p:cNvPr id="5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3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1.52 m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5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Impulse Responses of Spaces: AC Staircase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11" name="Shape 311" descr="fr_staircase.png"/>
          <p:cNvPicPr preferRelativeResize="0"/>
          <p:nvPr/>
        </p:nvPicPr>
        <p:blipFill rotWithShape="1">
          <a:blip r:embed="rId5">
            <a:alphaModFix/>
          </a:blip>
          <a:srcRect l="6592" r="8676"/>
          <a:stretch/>
        </p:blipFill>
        <p:spPr>
          <a:xfrm>
            <a:off x="189300" y="1949924"/>
            <a:ext cx="4467526" cy="29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13" name="Shape 313" descr="ir_staircase_zoom.png"/>
          <p:cNvPicPr preferRelativeResize="0"/>
          <p:nvPr/>
        </p:nvPicPr>
        <p:blipFill rotWithShape="1">
          <a:blip r:embed="rId6">
            <a:alphaModFix/>
          </a:blip>
          <a:srcRect l="7941" r="7399"/>
          <a:stretch/>
        </p:blipFill>
        <p:spPr>
          <a:xfrm>
            <a:off x="4577224" y="1981574"/>
            <a:ext cx="4463496" cy="2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stairca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600" y="493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Dove in the AC Staircase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28025"/>
            <a:ext cx="2405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Response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 staircase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777587" y="1628025"/>
            <a:ext cx="1508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Dove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785250" y="1628025"/>
            <a:ext cx="1659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Dove in a staircase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973950" y="15486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*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598225" y="13994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=</a:t>
            </a:r>
          </a:p>
        </p:txBody>
      </p:sp>
      <p:pic>
        <p:nvPicPr>
          <p:cNvPr id="78" name="Shape 78" descr="ir_staircase.png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l="8550" r="8025" b="4251"/>
          <a:stretch/>
        </p:blipFill>
        <p:spPr>
          <a:xfrm>
            <a:off x="311700" y="2548625"/>
            <a:ext cx="2589023" cy="164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dove_call.png"/>
          <p:cNvPicPr preferRelativeResize="0"/>
          <p:nvPr/>
        </p:nvPicPr>
        <p:blipFill rotWithShape="1">
          <a:blip r:embed="rId11">
            <a:alphaModFix/>
          </a:blip>
          <a:srcRect l="6763" r="7399"/>
          <a:stretch/>
        </p:blipFill>
        <p:spPr>
          <a:xfrm>
            <a:off x="3288075" y="2548625"/>
            <a:ext cx="2589023" cy="16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dove_call_staircase.png"/>
          <p:cNvPicPr preferRelativeResize="0"/>
          <p:nvPr/>
        </p:nvPicPr>
        <p:blipFill rotWithShape="1">
          <a:blip r:embed="rId12">
            <a:alphaModFix/>
          </a:blip>
          <a:srcRect l="7391" r="7152"/>
          <a:stretch/>
        </p:blipFill>
        <p:spPr>
          <a:xfrm>
            <a:off x="6264450" y="2536299"/>
            <a:ext cx="2577438" cy="16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stairca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09750" y="4405707"/>
            <a:ext cx="609600" cy="609600"/>
          </a:xfrm>
          <a:prstGeom prst="rect">
            <a:avLst/>
          </a:prstGeom>
        </p:spPr>
      </p:pic>
      <p:pic>
        <p:nvPicPr>
          <p:cNvPr id="3" name="dov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277786" y="4405707"/>
            <a:ext cx="609600" cy="609600"/>
          </a:xfrm>
          <a:prstGeom prst="rect">
            <a:avLst/>
          </a:prstGeom>
        </p:spPr>
      </p:pic>
      <p:pic>
        <p:nvPicPr>
          <p:cNvPr id="4" name="dove_staircas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10250" y="440570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30303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Impulse Responses of Spaces: The Oval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20" name="Shape 320" descr="ir_staircase.png"/>
          <p:cNvPicPr preferRelativeResize="0"/>
          <p:nvPr/>
        </p:nvPicPr>
        <p:blipFill rotWithShape="1">
          <a:blip r:embed="rId5">
            <a:alphaModFix/>
          </a:blip>
          <a:srcRect l="6965" r="6715"/>
          <a:stretch/>
        </p:blipFill>
        <p:spPr>
          <a:xfrm>
            <a:off x="4463800" y="1890499"/>
            <a:ext cx="4643799" cy="29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22" name="Shape 322" descr="fr_oval.png"/>
          <p:cNvPicPr preferRelativeResize="0"/>
          <p:nvPr/>
        </p:nvPicPr>
        <p:blipFill rotWithShape="1">
          <a:blip r:embed="rId6">
            <a:alphaModFix/>
          </a:blip>
          <a:srcRect l="7941" r="7840"/>
          <a:stretch/>
        </p:blipFill>
        <p:spPr>
          <a:xfrm>
            <a:off x="235500" y="1922900"/>
            <a:ext cx="4531021" cy="29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 descr="ir_oval.png"/>
          <p:cNvPicPr preferRelativeResize="0"/>
          <p:nvPr/>
        </p:nvPicPr>
        <p:blipFill rotWithShape="1">
          <a:blip r:embed="rId7">
            <a:alphaModFix/>
          </a:blip>
          <a:srcRect l="8051" r="7289"/>
          <a:stretch/>
        </p:blipFill>
        <p:spPr>
          <a:xfrm>
            <a:off x="4513299" y="1913950"/>
            <a:ext cx="4643799" cy="303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val_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8600" y="493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2: Convolve the Impulse Response with Sounds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273400" y="3673450"/>
            <a:ext cx="4597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A61C00"/>
                </a:solidFill>
              </a:rPr>
              <a:t>h(t)</a:t>
            </a:r>
            <a:r>
              <a:rPr lang="en" sz="2400" b="1"/>
              <a:t>    *     s(t)     =      s’(t)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179155" y="2832275"/>
            <a:ext cx="14792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Response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957600" y="28322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536175" y="2832275"/>
            <a:ext cx="14337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 in the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 of Impulse Responses on a Sound: Cosine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17" y="2139949"/>
            <a:ext cx="3321456" cy="24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cosine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300 Hz)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42" name="Shape 342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Original Dove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7" name="Shape 347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5" name="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03529" y="1186317"/>
            <a:ext cx="609600" cy="609600"/>
          </a:xfrm>
          <a:prstGeom prst="rect">
            <a:avLst/>
          </a:prstGeom>
        </p:spPr>
      </p:pic>
      <p:sp>
        <p:nvSpPr>
          <p:cNvPr id="23" name="Shape 344"/>
          <p:cNvSpPr txBox="1"/>
          <p:nvPr/>
        </p:nvSpPr>
        <p:spPr>
          <a:xfrm>
            <a:off x="1216545" y="19206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H(jw)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3636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 of Impulse Responses on a Sound: Cosine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cosine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300 Hz)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5874" y="3309318"/>
            <a:ext cx="2012000" cy="15090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Time (</a:t>
            </a:r>
            <a:r>
              <a:rPr lang="en" sz="1000" dirty="0"/>
              <a:t>s</a:t>
            </a:r>
            <a:r>
              <a:rPr lang="en" sz="1000" dirty="0" smtClean="0"/>
              <a:t>)</a:t>
            </a:r>
            <a:endParaRPr lang="en" sz="1000" dirty="0"/>
          </a:p>
        </p:txBody>
      </p:sp>
      <p:sp>
        <p:nvSpPr>
          <p:cNvPr id="342" name="Shape 342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Amplitude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New Sound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7" name="Shape 347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9" name="Shape 349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cos_dov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7378" y="3123286"/>
            <a:ext cx="609600" cy="609600"/>
          </a:xfrm>
          <a:prstGeom prst="rect">
            <a:avLst/>
          </a:prstGeom>
        </p:spPr>
      </p:pic>
      <p:pic>
        <p:nvPicPr>
          <p:cNvPr id="3" name="cos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7378" y="3736511"/>
            <a:ext cx="609600" cy="609600"/>
          </a:xfrm>
          <a:prstGeom prst="rect">
            <a:avLst/>
          </a:prstGeom>
        </p:spPr>
      </p:pic>
      <p:pic>
        <p:nvPicPr>
          <p:cNvPr id="4" name="cos_dove3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7378" y="4347925"/>
            <a:ext cx="609600" cy="609600"/>
          </a:xfrm>
          <a:prstGeom prst="rect">
            <a:avLst/>
          </a:prstGeom>
        </p:spPr>
      </p:pic>
      <p:pic>
        <p:nvPicPr>
          <p:cNvPr id="5" name="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03529" y="1186317"/>
            <a:ext cx="609600" cy="609600"/>
          </a:xfrm>
          <a:prstGeom prst="rect">
            <a:avLst/>
          </a:prstGeom>
        </p:spPr>
      </p:pic>
      <p:sp>
        <p:nvSpPr>
          <p:cNvPr id="20" name="Shape 345"/>
          <p:cNvSpPr txBox="1"/>
          <p:nvPr/>
        </p:nvSpPr>
        <p:spPr>
          <a:xfrm>
            <a:off x="7652609" y="37977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300Hz</a:t>
            </a:r>
            <a:endParaRPr lang="en" sz="1600" dirty="0"/>
          </a:p>
        </p:txBody>
      </p:sp>
      <p:sp>
        <p:nvSpPr>
          <p:cNvPr id="21" name="Shape 345"/>
          <p:cNvSpPr txBox="1"/>
          <p:nvPr/>
        </p:nvSpPr>
        <p:spPr>
          <a:xfrm>
            <a:off x="7714775" y="3163419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30Hz</a:t>
            </a:r>
            <a:endParaRPr lang="en" sz="1600" dirty="0"/>
          </a:p>
        </p:txBody>
      </p:sp>
      <p:sp>
        <p:nvSpPr>
          <p:cNvPr id="22" name="Shape 345"/>
          <p:cNvSpPr txBox="1"/>
          <p:nvPr/>
        </p:nvSpPr>
        <p:spPr>
          <a:xfrm>
            <a:off x="7721800" y="44073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3kHz</a:t>
            </a:r>
            <a:endParaRPr lang="en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r="6666" b="5285"/>
          <a:stretch/>
        </p:blipFill>
        <p:spPr>
          <a:xfrm>
            <a:off x="793326" y="2185225"/>
            <a:ext cx="4184955" cy="2348675"/>
          </a:xfrm>
          <a:prstGeom prst="rect">
            <a:avLst/>
          </a:prstGeom>
        </p:spPr>
      </p:pic>
      <p:sp>
        <p:nvSpPr>
          <p:cNvPr id="23" name="Shape 344"/>
          <p:cNvSpPr txBox="1"/>
          <p:nvPr/>
        </p:nvSpPr>
        <p:spPr>
          <a:xfrm>
            <a:off x="1882903" y="1947976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 smtClean="0"/>
              <a:t>y(t) zoomed in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7561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54545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4697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100" y="3272736"/>
            <a:ext cx="2012000" cy="15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462" y="2071625"/>
            <a:ext cx="3503375" cy="2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 of Impulse Responses on a Sound: Box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box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5kHz - 10kHz)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59" name="Shape 359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New Sound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4" name="Shape 364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6" name="Shape 366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15" name="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1186317"/>
            <a:ext cx="609600" cy="609600"/>
          </a:xfrm>
          <a:prstGeom prst="rect">
            <a:avLst/>
          </a:prstGeom>
        </p:spPr>
      </p:pic>
      <p:pic>
        <p:nvPicPr>
          <p:cNvPr id="2" name="box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308058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6667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075" y="1223000"/>
            <a:ext cx="6811634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Convolving Doves </a:t>
            </a:r>
            <a:r>
              <a:rPr lang="en" dirty="0"/>
              <a:t>with a Skyline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Boston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17325" y="29899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Paris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726" y="3211374"/>
            <a:ext cx="6811750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boston_dove_re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3" name="paris_dove_rea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6737" y="315344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3636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27273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3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4075" y="1223000"/>
            <a:ext cx="6811634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Boston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7500"/>
          <a:stretch/>
        </p:blipFill>
        <p:spPr>
          <a:xfrm>
            <a:off x="2094312" y="2786406"/>
            <a:ext cx="5666766" cy="1699675"/>
          </a:xfrm>
          <a:prstGeom prst="rect">
            <a:avLst/>
          </a:prstGeom>
        </p:spPr>
      </p:pic>
      <p:sp>
        <p:nvSpPr>
          <p:cNvPr id="15" name="Shape 373"/>
          <p:cNvSpPr txBox="1"/>
          <p:nvPr/>
        </p:nvSpPr>
        <p:spPr>
          <a:xfrm>
            <a:off x="321225" y="299465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Barcelona</a:t>
            </a:r>
            <a:endParaRPr lang="en" sz="2000" b="1" dirty="0"/>
          </a:p>
        </p:txBody>
      </p:sp>
      <p:pic>
        <p:nvPicPr>
          <p:cNvPr id="16" name="delito_barcelo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28001" y="3154475"/>
            <a:ext cx="609600" cy="609600"/>
          </a:xfrm>
          <a:prstGeom prst="rect">
            <a:avLst/>
          </a:prstGeom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Convolving </a:t>
            </a:r>
            <a:r>
              <a:rPr lang="en" dirty="0" smtClean="0"/>
              <a:t>Delitos with </a:t>
            </a:r>
            <a:r>
              <a:rPr lang="en" dirty="0"/>
              <a:t>a Skyline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7" name="delito_bosto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8" name="delito_isabell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273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31818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3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39394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Convolving Sound with a </a:t>
            </a:r>
            <a:r>
              <a:rPr lang="en" dirty="0" smtClean="0"/>
              <a:t>Space</a:t>
            </a:r>
            <a:endParaRPr lang="en" dirty="0"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191987" y="1124811"/>
            <a:ext cx="7583164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endParaRPr lang="en" dirty="0" smtClean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smtClean="0"/>
              <a:t>Tube				  Pumpkin</a:t>
            </a:r>
            <a:endParaRPr lang="en" dirty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smtClean="0"/>
              <a:t>Sphere				  AC Stairs</a:t>
            </a:r>
            <a:endParaRPr lang="en" dirty="0"/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Middle of the O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AC </a:t>
            </a:r>
            <a:r>
              <a:rPr lang="en" dirty="0" smtClean="0"/>
              <a:t>Stairs</a:t>
            </a:r>
            <a:endParaRPr dirty="0"/>
          </a:p>
        </p:txBody>
      </p:sp>
      <p:pic>
        <p:nvPicPr>
          <p:cNvPr id="3" name="spaces_sphere_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3464" y="2758168"/>
            <a:ext cx="609600" cy="609600"/>
          </a:xfrm>
          <a:prstGeom prst="rect">
            <a:avLst/>
          </a:prstGeom>
        </p:spPr>
      </p:pic>
      <p:pic>
        <p:nvPicPr>
          <p:cNvPr id="4" name="spaces_oval_dov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42926" y="3490536"/>
            <a:ext cx="609600" cy="609600"/>
          </a:xfrm>
          <a:prstGeom prst="rect">
            <a:avLst/>
          </a:prstGeom>
        </p:spPr>
      </p:pic>
      <p:pic>
        <p:nvPicPr>
          <p:cNvPr id="5" name="spaces_stairs_dov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42926" y="4339622"/>
            <a:ext cx="609600" cy="609600"/>
          </a:xfrm>
          <a:prstGeom prst="rect">
            <a:avLst/>
          </a:prstGeom>
        </p:spPr>
      </p:pic>
      <p:pic>
        <p:nvPicPr>
          <p:cNvPr id="6" name="spaces_tube_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3464" y="1909082"/>
            <a:ext cx="609600" cy="609600"/>
          </a:xfrm>
          <a:prstGeom prst="rect">
            <a:avLst/>
          </a:prstGeom>
        </p:spPr>
      </p:pic>
      <p:pic>
        <p:nvPicPr>
          <p:cNvPr id="8" name="delito_pumpki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7200" y="1909082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464" y="1275193"/>
            <a:ext cx="222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DOVE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5363" y="1278690"/>
            <a:ext cx="222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DELITOS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delito_staircase_loud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7200" y="275816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2424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9697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21212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9697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2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51515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2337950" y="235552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Diagram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147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9901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262350" y="1242350"/>
            <a:ext cx="33261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Finding the Impulse Response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037075" y="1242337"/>
            <a:ext cx="26226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Convolving with Sound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147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9901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492350" y="367100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725325" y="346722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25325" y="39028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2867300" y="394365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2202450" y="22834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98" name="Shape 98"/>
          <p:cNvSpPr/>
          <p:nvPr/>
        </p:nvSpPr>
        <p:spPr>
          <a:xfrm>
            <a:off x="1835075" y="352730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529500" y="1818527"/>
            <a:ext cx="7233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823650" y="181852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708925" y="172675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02" name="Shape 102"/>
          <p:cNvCxnSpPr>
            <a:stCxn id="87" idx="2"/>
            <a:endCxn id="91" idx="0"/>
          </p:cNvCxnSpPr>
          <p:nvPr/>
        </p:nvCxnSpPr>
        <p:spPr>
          <a:xfrm>
            <a:off x="8911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/>
          <p:nvPr/>
        </p:nvCxnSpPr>
        <p:spPr>
          <a:xfrm>
            <a:off x="44665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2677200" y="282036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" name="Shape 105"/>
          <p:cNvCxnSpPr>
            <a:stCxn id="87" idx="3"/>
            <a:endCxn id="97" idx="1"/>
          </p:cNvCxnSpPr>
          <p:nvPr/>
        </p:nvCxnSpPr>
        <p:spPr>
          <a:xfrm>
            <a:off x="1367550" y="254807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" name="Shape 106"/>
          <p:cNvCxnSpPr>
            <a:stCxn id="97" idx="3"/>
            <a:endCxn id="88" idx="1"/>
          </p:cNvCxnSpPr>
          <p:nvPr/>
        </p:nvCxnSpPr>
        <p:spPr>
          <a:xfrm>
            <a:off x="3155250" y="25480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" name="Shape 107"/>
          <p:cNvCxnSpPr/>
          <p:nvPr/>
        </p:nvCxnSpPr>
        <p:spPr>
          <a:xfrm rot="10800000" flipH="1">
            <a:off x="1252800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" name="Shape 108"/>
          <p:cNvCxnSpPr/>
          <p:nvPr/>
        </p:nvCxnSpPr>
        <p:spPr>
          <a:xfrm rot="10800000" flipH="1">
            <a:off x="3678125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" name="Shape 109"/>
          <p:cNvSpPr txBox="1"/>
          <p:nvPr/>
        </p:nvSpPr>
        <p:spPr>
          <a:xfrm>
            <a:off x="4923700" y="664300"/>
            <a:ext cx="3438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49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74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49" y="298980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087800" y="283831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92775" y="2309825"/>
            <a:ext cx="3511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  <a:r>
              <a:rPr lang="en" sz="2000" b="1"/>
              <a:t>    *     s(t)     =      s’(t)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5557925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3785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810270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 in the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1: Find the Impulse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Generating Impulse Responses: Instantaneous Sound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081650" y="22746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010200" y="2274650"/>
            <a:ext cx="1312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 = h(t)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012350" y="22746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58100" y="1447975"/>
            <a:ext cx="14976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Input: Impulse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371250" y="1451523"/>
            <a:ext cx="24015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 flipH="1">
            <a:off x="2549700" y="2549825"/>
            <a:ext cx="11028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4" name="Shape 134"/>
          <p:cNvCxnSpPr/>
          <p:nvPr/>
        </p:nvCxnSpPr>
        <p:spPr>
          <a:xfrm>
            <a:off x="5484175" y="2539200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5" name="Shape 135"/>
          <p:cNvSpPr txBox="1"/>
          <p:nvPr/>
        </p:nvSpPr>
        <p:spPr>
          <a:xfrm>
            <a:off x="6642850" y="1420625"/>
            <a:ext cx="20472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Output: Impulse Response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646450" y="2804025"/>
            <a:ext cx="19209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Ex. clap, gunshot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97600" y="3855300"/>
            <a:ext cx="7131000" cy="10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Downsides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You can’t make an ideal impulse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Susceptible to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Measure of how similar two signals are based on displacement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Sliding dot product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50" y="3269125"/>
            <a:ext cx="296476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25" y="2657975"/>
            <a:ext cx="287879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128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3050236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94039" y="2776300"/>
            <a:ext cx="1508999" cy="6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71" y="3059107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524961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44" y="3074615"/>
            <a:ext cx="1922905" cy="158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6586927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Impulse</a:t>
            </a:r>
          </a:p>
        </p:txBody>
      </p:sp>
      <p:sp>
        <p:nvSpPr>
          <p:cNvPr id="158" name="Shape 158"/>
          <p:cNvSpPr/>
          <p:nvPr/>
        </p:nvSpPr>
        <p:spPr>
          <a:xfrm>
            <a:off x="2855275" y="3719875"/>
            <a:ext cx="152100" cy="17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5495331" y="3587123"/>
            <a:ext cx="583800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=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8940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5249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58701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3" name="Shape 163"/>
          <p:cNvSpPr txBox="1"/>
          <p:nvPr/>
        </p:nvSpPr>
        <p:spPr>
          <a:xfrm rot="-5400000">
            <a:off x="-26037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4" name="Shape 164"/>
          <p:cNvSpPr txBox="1"/>
          <p:nvPr/>
        </p:nvSpPr>
        <p:spPr>
          <a:xfrm rot="-5400000">
            <a:off x="2604862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5" name="Shape 165"/>
          <p:cNvSpPr txBox="1"/>
          <p:nvPr/>
        </p:nvSpPr>
        <p:spPr>
          <a:xfrm rot="-5400000">
            <a:off x="5637212" y="37381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6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Very noisy results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12200" y="2848725"/>
            <a:ext cx="77991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accent1"/>
                </a:solidFill>
              </a:rPr>
              <a:t>h(t)</a:t>
            </a:r>
            <a:r>
              <a:rPr lang="en" sz="2400" b="1" baseline="-25000"/>
              <a:t> </a:t>
            </a:r>
            <a:r>
              <a:rPr lang="en" sz="2400" b="1"/>
              <a:t>            =              </a:t>
            </a:r>
            <a:r>
              <a:rPr lang="en" sz="2000" b="1"/>
              <a:t> </a:t>
            </a:r>
            <a:r>
              <a:rPr lang="en" sz="2400" b="1"/>
              <a:t>R</a:t>
            </a:r>
            <a:r>
              <a:rPr lang="en" sz="2400" b="1" baseline="-25000"/>
              <a:t>YX</a:t>
            </a:r>
            <a:r>
              <a:rPr lang="en" sz="2400" b="1"/>
              <a:t>            /              R</a:t>
            </a:r>
            <a:r>
              <a:rPr lang="en" sz="2400" b="1" baseline="-25000"/>
              <a:t>XX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879350" y="3310125"/>
            <a:ext cx="1561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Output &amp; Input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07925" y="3310125"/>
            <a:ext cx="1621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 &amp; Input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785075" y="3310125"/>
            <a:ext cx="2053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Sine Sweep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2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“Chirp:” Sweep through all the frequencies</a:t>
            </a:r>
          </a:p>
        </p:txBody>
      </p:sp>
      <p:sp>
        <p:nvSpPr>
          <p:cNvPr id="182" name="Shape 182"/>
          <p:cNvSpPr/>
          <p:nvPr/>
        </p:nvSpPr>
        <p:spPr>
          <a:xfrm>
            <a:off x="4147850" y="256727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538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866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538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866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302250" y="388275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4535225" y="367897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535225" y="41145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4677200" y="415540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4012350" y="24951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92" name="Shape 192"/>
          <p:cNvSpPr/>
          <p:nvPr/>
        </p:nvSpPr>
        <p:spPr>
          <a:xfrm>
            <a:off x="3644975" y="373905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1096350" y="1812875"/>
            <a:ext cx="1627800" cy="6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Chirp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20Hz - 20kHz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700350" y="203027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518825" y="193850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96" name="Shape 196"/>
          <p:cNvCxnSpPr>
            <a:stCxn id="183" idx="2"/>
            <a:endCxn id="185" idx="0"/>
          </p:cNvCxnSpPr>
          <p:nvPr/>
        </p:nvCxnSpPr>
        <p:spPr>
          <a:xfrm>
            <a:off x="2015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7" name="Shape 197"/>
          <p:cNvCxnSpPr/>
          <p:nvPr/>
        </p:nvCxnSpPr>
        <p:spPr>
          <a:xfrm>
            <a:off x="7343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8" name="Shape 198"/>
          <p:cNvCxnSpPr/>
          <p:nvPr/>
        </p:nvCxnSpPr>
        <p:spPr>
          <a:xfrm rot="10800000">
            <a:off x="4487100" y="30321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2644050" y="27598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0" name="Shape 200"/>
          <p:cNvCxnSpPr/>
          <p:nvPr/>
        </p:nvCxnSpPr>
        <p:spPr>
          <a:xfrm rot="10800000" flipH="1">
            <a:off x="5599075" y="27596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1" name="Shape 201"/>
          <p:cNvCxnSpPr>
            <a:endCxn id="187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849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974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349" y="32015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897700" y="3050066"/>
            <a:ext cx="4146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5695937" y="4146450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" name="chir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81350" y="552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6515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736</Words>
  <Application>Microsoft Office PowerPoint</Application>
  <PresentationFormat>On-screen Show (16:9)</PresentationFormat>
  <Paragraphs>221</Paragraphs>
  <Slides>27</Slides>
  <Notes>27</Notes>
  <HiddenSlides>0</HiddenSlides>
  <MMClips>31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PT Sans Narrow</vt:lpstr>
      <vt:lpstr>Open Sans</vt:lpstr>
      <vt:lpstr>tropic</vt:lpstr>
      <vt:lpstr>Convolution Reverb:  Impulse responses of spaces</vt:lpstr>
      <vt:lpstr>Dove in the AC Staircase</vt:lpstr>
      <vt:lpstr>System Diagram</vt:lpstr>
      <vt:lpstr>Part 1: Find the Impulse Response</vt:lpstr>
      <vt:lpstr>Generating Impulse Responses: Instantaneous Sound</vt:lpstr>
      <vt:lpstr>Generating Impulse Responses: White Noise</vt:lpstr>
      <vt:lpstr>Generating Impulse Responses: White Noise</vt:lpstr>
      <vt:lpstr>Generating Impulse Responses: White Noise</vt:lpstr>
      <vt:lpstr>Generating Impulse Responses: Sine Sweep</vt:lpstr>
      <vt:lpstr>PowerPoint Presentation</vt:lpstr>
      <vt:lpstr>Understanding the Impulse Responses: Tubes</vt:lpstr>
      <vt:lpstr>Length of a Cardboard Tube</vt:lpstr>
      <vt:lpstr>Length of a Cardboard Tube</vt:lpstr>
      <vt:lpstr>Length of a Cardboard Tube</vt:lpstr>
      <vt:lpstr>Length of a Short PVC Pipe</vt:lpstr>
      <vt:lpstr>Length of a Short PVC Pipe</vt:lpstr>
      <vt:lpstr>Length of a Long PVC Pipe</vt:lpstr>
      <vt:lpstr>Length of a Long PVC Pipe</vt:lpstr>
      <vt:lpstr>Impulse Responses of Spaces: AC Staircase</vt:lpstr>
      <vt:lpstr>Impulse Responses of Spaces: The Oval</vt:lpstr>
      <vt:lpstr>Part 2: Convolve the Impulse Response with Sounds</vt:lpstr>
      <vt:lpstr>Effect of Impulse Responses on a Sound: Cosine</vt:lpstr>
      <vt:lpstr>Effect of Impulse Responses on a Sound: Cosine</vt:lpstr>
      <vt:lpstr>Effect of Impulse Responses on a Sound: Box</vt:lpstr>
      <vt:lpstr>Convolving Doves with a Skyline</vt:lpstr>
      <vt:lpstr>Convolving Delitos with a Skyline</vt:lpstr>
      <vt:lpstr>Convolving Sound with a Space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Reverb:  Impulse responses of spaces</dc:title>
  <dc:creator>Katerina Soltan</dc:creator>
  <cp:lastModifiedBy>Katerina Soltan</cp:lastModifiedBy>
  <cp:revision>22</cp:revision>
  <dcterms:modified xsi:type="dcterms:W3CDTF">2017-04-27T04:57:15Z</dcterms:modified>
</cp:coreProperties>
</file>